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55" d="100"/>
          <a:sy n="55" d="100"/>
        </p:scale>
        <p:origin x="84"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1B546-8461-4C4B-A69A-3238795B9C21}" type="datetimeFigureOut">
              <a:rPr lang="en-US" smtClean="0"/>
              <a:t>4/17/2016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CCAD5-2EDD-1B4B-8B57-18070C67FE06}" type="slidenum">
              <a:rPr lang="en-US" smtClean="0"/>
              <a:t>‹#›</a:t>
            </a:fld>
            <a:endParaRPr lang="en-US"/>
          </a:p>
        </p:txBody>
      </p:sp>
    </p:spTree>
    <p:extLst>
      <p:ext uri="{BB962C8B-B14F-4D97-AF65-F5344CB8AC3E}">
        <p14:creationId xmlns:p14="http://schemas.microsoft.com/office/powerpoint/2010/main" val="1413786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ECCAD5-2EDD-1B4B-8B57-18070C67FE06}" type="slidenum">
              <a:rPr lang="en-US" smtClean="0"/>
              <a:t>4</a:t>
            </a:fld>
            <a:endParaRPr lang="en-US"/>
          </a:p>
        </p:txBody>
      </p:sp>
    </p:spTree>
    <p:extLst>
      <p:ext uri="{BB962C8B-B14F-4D97-AF65-F5344CB8AC3E}">
        <p14:creationId xmlns:p14="http://schemas.microsoft.com/office/powerpoint/2010/main" val="174498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1"/>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1" y="432381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2"/>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7"/>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4" y="787784"/>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5"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4/17/2016</a:t>
            </a:fld>
            <a:endParaRPr lang="en-US" dirty="0"/>
          </a:p>
        </p:txBody>
      </p:sp>
      <p:sp>
        <p:nvSpPr>
          <p:cNvPr id="5" name="Footer Placeholder 4"/>
          <p:cNvSpPr>
            <a:spLocks noGrp="1"/>
          </p:cNvSpPr>
          <p:nvPr>
            <p:ph type="ftr" sz="quarter" idx="3"/>
          </p:nvPr>
        </p:nvSpPr>
        <p:spPr>
          <a:xfrm>
            <a:off x="2589214" y="6135810"/>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4" y="787784"/>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Wellness?</a:t>
            </a:r>
          </a:p>
        </p:txBody>
      </p:sp>
      <p:sp>
        <p:nvSpPr>
          <p:cNvPr id="3" name="Subtitle 2"/>
          <p:cNvSpPr>
            <a:spLocks noGrp="1"/>
          </p:cNvSpPr>
          <p:nvPr>
            <p:ph type="subTitle" idx="1"/>
          </p:nvPr>
        </p:nvSpPr>
        <p:spPr/>
        <p:txBody>
          <a:bodyPr/>
          <a:lstStyle/>
          <a:p>
            <a:r>
              <a:rPr lang="en-US" dirty="0"/>
              <a:t>Herbal Gardens Wellness, 501c3 </a:t>
            </a:r>
            <a:r>
              <a:rPr lang="en-US"/>
              <a:t>NPO             </a:t>
            </a:r>
            <a:r>
              <a:rPr lang="en-US" dirty="0"/>
              <a:t>Community </a:t>
            </a:r>
            <a:r>
              <a:rPr lang="en-US"/>
              <a:t>Healthcare Education</a:t>
            </a:r>
          </a:p>
        </p:txBody>
      </p:sp>
    </p:spTree>
    <p:extLst>
      <p:ext uri="{BB962C8B-B14F-4D97-AF65-F5344CB8AC3E}">
        <p14:creationId xmlns:p14="http://schemas.microsoft.com/office/powerpoint/2010/main" val="1605069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p:nvPr/>
        </p:nvSpPr>
        <p:spPr>
          <a:xfrm>
            <a:off x="2773294" y="3156699"/>
            <a:ext cx="2730753" cy="2862322"/>
          </a:xfrm>
          <a:prstGeom prst="rect">
            <a:avLst/>
          </a:prstGeom>
        </p:spPr>
        <p:txBody>
          <a:bodyPr wrap="square">
            <a:spAutoFit/>
          </a:bodyPr>
          <a:lstStyle/>
          <a:p>
            <a:r>
              <a:rPr lang="en-US">
                <a:solidFill>
                  <a:schemeClr val="accent4">
                    <a:lumMod val="50000"/>
                  </a:schemeClr>
                </a:solidFill>
              </a:rPr>
              <a:t>"The land is sacred. These words are at the core of your being. The land is our mother, the rivers our blood. Take our land away and we die. That is, the Indian in us dies." - Mary Brave Bird, Lakota</a:t>
            </a:r>
            <a:endParaRPr lang="en-US" dirty="0">
              <a:solidFill>
                <a:schemeClr val="accent4">
                  <a:lumMod val="50000"/>
                </a:schemeClr>
              </a:solidFill>
            </a:endParaRPr>
          </a:p>
        </p:txBody>
      </p:sp>
      <p:sp>
        <p:nvSpPr>
          <p:cNvPr id="6" name="TextBox 5"/>
          <p:cNvSpPr txBox="1"/>
          <p:nvPr/>
        </p:nvSpPr>
        <p:spPr>
          <a:xfrm>
            <a:off x="1886183" y="1519934"/>
            <a:ext cx="4268693" cy="1384995"/>
          </a:xfrm>
          <a:prstGeom prst="rect">
            <a:avLst/>
          </a:prstGeom>
          <a:noFill/>
        </p:spPr>
        <p:txBody>
          <a:bodyPr wrap="square" rtlCol="0">
            <a:spAutoFit/>
          </a:bodyPr>
          <a:lstStyle/>
          <a:p>
            <a:r>
              <a:rPr lang="en-US" sz="2800" b="1" dirty="0"/>
              <a:t>Wellness is a sense of connectivity to all living </a:t>
            </a:r>
            <a:r>
              <a:rPr lang="en-US" sz="2800" b="1"/>
              <a:t>beings around us.</a:t>
            </a:r>
          </a:p>
        </p:txBody>
      </p:sp>
      <p:pic>
        <p:nvPicPr>
          <p:cNvPr id="3" name="Picture 2"/>
          <p:cNvPicPr>
            <a:picLocks noChangeAspect="1"/>
          </p:cNvPicPr>
          <p:nvPr/>
        </p:nvPicPr>
        <p:blipFill>
          <a:blip r:embed="rId2"/>
          <a:stretch>
            <a:fillRect/>
          </a:stretch>
        </p:blipFill>
        <p:spPr>
          <a:xfrm>
            <a:off x="6674537" y="836721"/>
            <a:ext cx="4248159" cy="5509776"/>
          </a:xfrm>
          <a:prstGeom prst="rect">
            <a:avLst/>
          </a:prstGeom>
        </p:spPr>
      </p:pic>
    </p:spTree>
    <p:extLst>
      <p:ext uri="{BB962C8B-B14F-4D97-AF65-F5344CB8AC3E}">
        <p14:creationId xmlns:p14="http://schemas.microsoft.com/office/powerpoint/2010/main" val="1195449373"/>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p:nvPr/>
        </p:nvSpPr>
        <p:spPr>
          <a:xfrm>
            <a:off x="2985250" y="245603"/>
            <a:ext cx="8431305" cy="5632311"/>
          </a:xfrm>
          <a:prstGeom prst="rect">
            <a:avLst/>
          </a:prstGeom>
        </p:spPr>
        <p:txBody>
          <a:bodyPr wrap="square">
            <a:spAutoFit/>
          </a:bodyPr>
          <a:lstStyle/>
          <a:p>
            <a:endParaRPr lang="en-US" sz="3600" dirty="0"/>
          </a:p>
          <a:p>
            <a:r>
              <a:rPr lang="en-US" sz="3600" dirty="0"/>
              <a:t>"We learned to be patient observers like the owl. We learned cleverness from the crow, and courage from the jay, who will attack an owl ten times its size to drive it off its territory. But above all of them ranked the chickadee because of its indomitable spirit." - Tom Brown, Jr., The Tracker</a:t>
            </a:r>
          </a:p>
        </p:txBody>
      </p:sp>
    </p:spTree>
    <p:extLst>
      <p:ext uri="{BB962C8B-B14F-4D97-AF65-F5344CB8AC3E}">
        <p14:creationId xmlns:p14="http://schemas.microsoft.com/office/powerpoint/2010/main" val="1927662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1395" y="588235"/>
            <a:ext cx="3447213" cy="4655611"/>
          </a:xfrm>
          <a:prstGeom prst="rect">
            <a:avLst/>
          </a:prstGeom>
        </p:spPr>
      </p:pic>
      <p:sp>
        <p:nvSpPr>
          <p:cNvPr id="4" name="TextBox 3"/>
          <p:cNvSpPr txBox="1"/>
          <p:nvPr/>
        </p:nvSpPr>
        <p:spPr>
          <a:xfrm>
            <a:off x="7065683" y="811863"/>
            <a:ext cx="4048312" cy="4431983"/>
          </a:xfrm>
          <a:prstGeom prst="rect">
            <a:avLst/>
          </a:prstGeom>
          <a:noFill/>
        </p:spPr>
        <p:txBody>
          <a:bodyPr wrap="square" rtlCol="0">
            <a:spAutoFit/>
          </a:bodyPr>
          <a:lstStyle/>
          <a:p>
            <a:r>
              <a:rPr lang="en-US" sz="3600" b="1" dirty="0"/>
              <a:t>Inter -Connectedness</a:t>
            </a:r>
          </a:p>
          <a:p>
            <a:endParaRPr lang="en-US" dirty="0"/>
          </a:p>
          <a:p>
            <a:endParaRPr lang="en-US" dirty="0"/>
          </a:p>
          <a:p>
            <a:r>
              <a:rPr lang="en-US" dirty="0"/>
              <a:t>What does this look like to you?</a:t>
            </a:r>
          </a:p>
          <a:p>
            <a:endParaRPr lang="en-US" dirty="0"/>
          </a:p>
          <a:p>
            <a:r>
              <a:rPr lang="en-US" dirty="0"/>
              <a:t>Sign your name in the center of the page.</a:t>
            </a:r>
          </a:p>
          <a:p>
            <a:endParaRPr lang="en-US" dirty="0"/>
          </a:p>
          <a:p>
            <a:r>
              <a:rPr lang="en-US" dirty="0"/>
              <a:t>Sketch, doodle, write, attach photos of every living being you </a:t>
            </a:r>
            <a:r>
              <a:rPr lang="en-US" sz="4800" b="1" dirty="0">
                <a:solidFill>
                  <a:schemeClr val="accent1">
                    <a:lumMod val="60000"/>
                    <a:lumOff val="40000"/>
                  </a:schemeClr>
                </a:solidFill>
              </a:rPr>
              <a:t>love.</a:t>
            </a:r>
          </a:p>
        </p:txBody>
      </p:sp>
    </p:spTree>
    <p:extLst>
      <p:ext uri="{BB962C8B-B14F-4D97-AF65-F5344CB8AC3E}">
        <p14:creationId xmlns:p14="http://schemas.microsoft.com/office/powerpoint/2010/main" val="1727174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0153" y="4276165"/>
            <a:ext cx="4215654" cy="369332"/>
          </a:xfrm>
          <a:prstGeom prst="rect">
            <a:avLst/>
          </a:prstGeom>
          <a:noFill/>
        </p:spPr>
        <p:txBody>
          <a:bodyPr wrap="square" rtlCol="0">
            <a:spAutoFit/>
          </a:bodyPr>
          <a:lstStyle/>
          <a:p>
            <a:r>
              <a:rPr lang="en-US" dirty="0"/>
              <a:t>WHO-World </a:t>
            </a:r>
            <a:r>
              <a:rPr lang="en-US"/>
              <a:t>Health Organization</a:t>
            </a:r>
          </a:p>
        </p:txBody>
      </p:sp>
      <p:sp>
        <p:nvSpPr>
          <p:cNvPr id="4" name="TextBox 3"/>
          <p:cNvSpPr txBox="1"/>
          <p:nvPr/>
        </p:nvSpPr>
        <p:spPr>
          <a:xfrm>
            <a:off x="2783543" y="806824"/>
            <a:ext cx="8532159" cy="3046988"/>
          </a:xfrm>
          <a:prstGeom prst="rect">
            <a:avLst/>
          </a:prstGeom>
          <a:noFill/>
        </p:spPr>
        <p:txBody>
          <a:bodyPr wrap="square" rtlCol="0">
            <a:spAutoFit/>
          </a:bodyPr>
          <a:lstStyle/>
          <a:p>
            <a:r>
              <a:rPr lang="en-US" sz="4800" dirty="0">
                <a:ln w="0"/>
                <a:solidFill>
                  <a:schemeClr val="accent2"/>
                </a:solidFill>
                <a:effectLst>
                  <a:outerShdw blurRad="38100" dist="25400" dir="5400000" algn="ctr" rotWithShape="0">
                    <a:srgbClr val="6E747A">
                      <a:alpha val="43000"/>
                    </a:srgbClr>
                  </a:outerShdw>
                </a:effectLst>
              </a:rPr>
              <a:t>" Health is more than the absence of dis-ease. Health is a state of optimal wellbeing."</a:t>
            </a:r>
          </a:p>
        </p:txBody>
      </p:sp>
    </p:spTree>
    <p:extLst>
      <p:ext uri="{BB962C8B-B14F-4D97-AF65-F5344CB8AC3E}">
        <p14:creationId xmlns:p14="http://schemas.microsoft.com/office/powerpoint/2010/main" val="140375663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44906" y="423583"/>
            <a:ext cx="7879976" cy="5909982"/>
          </a:xfrm>
          <a:prstGeom prst="rect">
            <a:avLst/>
          </a:prstGeom>
        </p:spPr>
      </p:pic>
    </p:spTree>
    <p:extLst>
      <p:ext uri="{BB962C8B-B14F-4D97-AF65-F5344CB8AC3E}">
        <p14:creationId xmlns:p14="http://schemas.microsoft.com/office/powerpoint/2010/main" val="1176235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52231" y="589181"/>
            <a:ext cx="3642659" cy="4856879"/>
          </a:xfrm>
          <a:prstGeom prst="rect">
            <a:avLst/>
          </a:prstGeom>
        </p:spPr>
      </p:pic>
      <p:sp>
        <p:nvSpPr>
          <p:cNvPr id="3" name="Rectangle 2"/>
          <p:cNvSpPr txBox="1"/>
          <p:nvPr/>
        </p:nvSpPr>
        <p:spPr>
          <a:xfrm>
            <a:off x="5298888" y="5869115"/>
            <a:ext cx="6096000" cy="646331"/>
          </a:xfrm>
          <a:prstGeom prst="rect">
            <a:avLst/>
          </a:prstGeom>
        </p:spPr>
        <p:txBody>
          <a:bodyPr>
            <a:spAutoFit/>
          </a:bodyPr>
          <a:lstStyle/>
          <a:p>
            <a:r>
              <a:rPr lang="en-US"/>
              <a:t>https://www.facebook.com/HerbalGardensWellness/?ref=bookmarks</a:t>
            </a:r>
          </a:p>
        </p:txBody>
      </p:sp>
      <p:sp>
        <p:nvSpPr>
          <p:cNvPr id="4" name="TextBox 3"/>
          <p:cNvSpPr txBox="1"/>
          <p:nvPr/>
        </p:nvSpPr>
        <p:spPr>
          <a:xfrm>
            <a:off x="3011394" y="2602121"/>
            <a:ext cx="3907118" cy="830997"/>
          </a:xfrm>
          <a:prstGeom prst="rect">
            <a:avLst/>
          </a:prstGeom>
          <a:noFill/>
        </p:spPr>
        <p:txBody>
          <a:bodyPr wrap="square" rtlCol="0">
            <a:spAutoFit/>
          </a:bodyPr>
          <a:lstStyle/>
          <a:p>
            <a:r>
              <a:rPr lang="en-US" sz="4800" b="1" dirty="0"/>
              <a:t>Thank you!</a:t>
            </a:r>
          </a:p>
        </p:txBody>
      </p:sp>
    </p:spTree>
    <p:extLst>
      <p:ext uri="{BB962C8B-B14F-4D97-AF65-F5344CB8AC3E}">
        <p14:creationId xmlns:p14="http://schemas.microsoft.com/office/powerpoint/2010/main" val="182216058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take out a favorite pen, journal or sheet of paper.</a:t>
            </a:r>
          </a:p>
        </p:txBody>
      </p:sp>
      <p:sp>
        <p:nvSpPr>
          <p:cNvPr id="3" name="Text Placeholder 2"/>
          <p:cNvSpPr>
            <a:spLocks noGrp="1"/>
          </p:cNvSpPr>
          <p:nvPr>
            <p:ph type="body" idx="1"/>
          </p:nvPr>
        </p:nvSpPr>
        <p:spPr/>
        <p:txBody>
          <a:bodyPr/>
          <a:lstStyle/>
          <a:p>
            <a:r>
              <a:rPr lang="en-US" dirty="0"/>
              <a:t>Follow along with the slides. Sketch, doodle, write out your ideas and thoughts.</a:t>
            </a:r>
          </a:p>
        </p:txBody>
      </p:sp>
    </p:spTree>
    <p:extLst>
      <p:ext uri="{BB962C8B-B14F-4D97-AF65-F5344CB8AC3E}">
        <p14:creationId xmlns:p14="http://schemas.microsoft.com/office/powerpoint/2010/main" val="207530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636" y="448292"/>
            <a:ext cx="4313864" cy="1351429"/>
          </a:xfrm>
        </p:spPr>
        <p:txBody>
          <a:bodyPr>
            <a:noAutofit/>
          </a:bodyPr>
          <a:lstStyle/>
          <a:p>
            <a:r>
              <a:rPr lang="en-US" sz="7200" b="1" dirty="0"/>
              <a:t>Wellness</a:t>
            </a:r>
          </a:p>
        </p:txBody>
      </p:sp>
      <p:sp>
        <p:nvSpPr>
          <p:cNvPr id="3" name="Content Placeholder 2"/>
          <p:cNvSpPr>
            <a:spLocks noGrp="1"/>
          </p:cNvSpPr>
          <p:nvPr>
            <p:ph sz="half" idx="1"/>
          </p:nvPr>
        </p:nvSpPr>
        <p:spPr>
          <a:xfrm>
            <a:off x="2592924" y="2723674"/>
            <a:ext cx="4313864" cy="461368"/>
          </a:xfrm>
        </p:spPr>
        <p:txBody>
          <a:bodyPr>
            <a:noAutofit/>
          </a:bodyPr>
          <a:lstStyle/>
          <a:p>
            <a:r>
              <a:rPr lang="en-US" sz="4800" dirty="0"/>
              <a:t>How do you define wellness?</a:t>
            </a:r>
          </a:p>
        </p:txBody>
      </p:sp>
      <p:sp>
        <p:nvSpPr>
          <p:cNvPr id="4" name="Content Placeholder 3"/>
          <p:cNvSpPr>
            <a:spLocks noGrp="1"/>
          </p:cNvSpPr>
          <p:nvPr>
            <p:ph sz="half" idx="2"/>
          </p:nvPr>
        </p:nvSpPr>
        <p:spPr>
          <a:xfrm>
            <a:off x="7474660" y="1124005"/>
            <a:ext cx="4029953" cy="4893750"/>
          </a:xfrm>
        </p:spPr>
        <p:txBody>
          <a:bodyPr>
            <a:noAutofit/>
          </a:bodyPr>
          <a:lstStyle/>
          <a:p>
            <a:r>
              <a:rPr lang="en-U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Wellness is</a:t>
            </a:r>
            <a:r>
              <a:rPr lang="is-I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a:t>
            </a:r>
            <a:endParaRPr lang="en-U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endParaRPr>
          </a:p>
          <a:p>
            <a:r>
              <a:rPr lang="en-U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I feel well when</a:t>
            </a:r>
            <a:r>
              <a:rPr lang="is-I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a:t>
            </a:r>
            <a:endParaRPr lang="en-U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endParaRPr>
          </a:p>
          <a:p>
            <a:r>
              <a:rPr lang="en-U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Wellness, </a:t>
            </a:r>
            <a:r>
              <a:rPr lang="en-US" sz="3600" dirty="0" err="1">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schmellness</a:t>
            </a:r>
            <a:r>
              <a:rPr lang="is-I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a:t>
            </a:r>
          </a:p>
          <a:p>
            <a:r>
              <a:rPr lang="en-U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unicorn</a:t>
            </a:r>
          </a:p>
          <a:p>
            <a:r>
              <a:rPr lang="en-U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To me wellness means</a:t>
            </a:r>
            <a:r>
              <a:rPr lang="is-I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rPr>
              <a:t>…</a:t>
            </a:r>
            <a:endParaRPr lang="en-US" sz="3600" dirty="0">
              <a:ln w="0"/>
              <a:solidFill>
                <a:schemeClr val="accent1"/>
              </a:solidFill>
              <a:effectLst>
                <a:outerShdw blurRad="38100" dist="25400" dir="5400000" algn="ctr" rotWithShape="0">
                  <a:srgbClr val="6E747A">
                    <a:alpha val="43000"/>
                  </a:srgbClr>
                </a:outerShdw>
              </a:effectLst>
              <a:latin typeface="Comic Sans MS" charset="0"/>
              <a:ea typeface="Comic Sans MS" charset="0"/>
              <a:cs typeface="Comic Sans MS" charset="0"/>
            </a:endParaRPr>
          </a:p>
        </p:txBody>
      </p:sp>
    </p:spTree>
    <p:extLst>
      <p:ext uri="{BB962C8B-B14F-4D97-AF65-F5344CB8AC3E}">
        <p14:creationId xmlns:p14="http://schemas.microsoft.com/office/powerpoint/2010/main" val="135629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How can </a:t>
            </a:r>
            <a:r>
              <a:rPr lang="en-US" b="1" i="1"/>
              <a:t>we experience Wellness?</a:t>
            </a:r>
          </a:p>
        </p:txBody>
      </p:sp>
      <p:pic>
        <p:nvPicPr>
          <p:cNvPr id="5" name="Picture Placeholder 4"/>
          <p:cNvPicPr>
            <a:picLocks noGrp="1" noChangeAspect="1"/>
          </p:cNvPicPr>
          <p:nvPr>
            <p:ph type="pic" idx="1"/>
          </p:nvPr>
        </p:nvPicPr>
        <p:blipFill>
          <a:blip r:embed="rId3"/>
          <a:srcRect t="21178" b="21178"/>
          <a:stretch>
            <a:fillRect/>
          </a:stretch>
        </p:blipFill>
        <p:spPr>
          <a:xfrm>
            <a:off x="2589213" y="345024"/>
            <a:ext cx="8915400" cy="4250534"/>
          </a:xfrm>
        </p:spPr>
      </p:pic>
      <p:sp>
        <p:nvSpPr>
          <p:cNvPr id="4" name="Text Placeholder 3"/>
          <p:cNvSpPr>
            <a:spLocks noGrp="1"/>
          </p:cNvSpPr>
          <p:nvPr>
            <p:ph type="body" sz="half" idx="2"/>
          </p:nvPr>
        </p:nvSpPr>
        <p:spPr>
          <a:xfrm>
            <a:off x="2589213" y="5367339"/>
            <a:ext cx="8915400" cy="1229681"/>
          </a:xfrm>
        </p:spPr>
        <p:txBody>
          <a:bodyPr>
            <a:normAutofit/>
          </a:bodyPr>
          <a:lstStyle/>
          <a:p>
            <a:r>
              <a:rPr lang="en-US" sz="1600" dirty="0"/>
              <a:t>What does experience mean to you?</a:t>
            </a:r>
          </a:p>
          <a:p>
            <a:r>
              <a:rPr lang="en-US" sz="1600" dirty="0"/>
              <a:t>                                 </a:t>
            </a:r>
            <a:r>
              <a:rPr lang="en-US" sz="2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Word Art</a:t>
            </a:r>
            <a:r>
              <a:rPr lang="en-US" sz="1600" dirty="0"/>
              <a:t> an experience that makes you think of Wellness.</a:t>
            </a:r>
          </a:p>
        </p:txBody>
      </p:sp>
    </p:spTree>
    <p:extLst>
      <p:ext uri="{BB962C8B-B14F-4D97-AF65-F5344CB8AC3E}">
        <p14:creationId xmlns:p14="http://schemas.microsoft.com/office/powerpoint/2010/main" val="15618764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Write out 5 Wellness Experiences that will nourish your Spirit</a:t>
            </a:r>
          </a:p>
        </p:txBody>
      </p:sp>
      <p:sp>
        <p:nvSpPr>
          <p:cNvPr id="3" name="Content Placeholder 2"/>
          <p:cNvSpPr>
            <a:spLocks noGrp="1"/>
          </p:cNvSpPr>
          <p:nvPr>
            <p:ph idx="1"/>
          </p:nvPr>
        </p:nvSpPr>
        <p:spPr>
          <a:xfrm>
            <a:off x="6858304" y="708728"/>
            <a:ext cx="5304705" cy="2134383"/>
          </a:xfrm>
        </p:spPr>
        <p:txBody>
          <a:bodyPr/>
          <a:lstStyle/>
          <a:p>
            <a:r>
              <a:rPr lang="en-US" dirty="0"/>
              <a:t>Is Wellness a </a:t>
            </a:r>
            <a:r>
              <a:rPr lang="en-US" i="1" dirty="0"/>
              <a:t>static</a:t>
            </a:r>
            <a:r>
              <a:rPr lang="en-US" dirty="0"/>
              <a:t> state?</a:t>
            </a:r>
          </a:p>
          <a:p>
            <a:r>
              <a:rPr lang="en-US" dirty="0"/>
              <a:t>Is Wellness physical, mental, emotional, or spiritual?</a:t>
            </a:r>
          </a:p>
          <a:p>
            <a:r>
              <a:rPr lang="en-US" dirty="0"/>
              <a:t>Is Wellness fluid?</a:t>
            </a:r>
          </a:p>
          <a:p>
            <a:endParaRPr lang="en-US" dirty="0"/>
          </a:p>
        </p:txBody>
      </p:sp>
      <p:sp>
        <p:nvSpPr>
          <p:cNvPr id="4" name="Text Placeholder 3"/>
          <p:cNvSpPr>
            <a:spLocks noGrp="1"/>
          </p:cNvSpPr>
          <p:nvPr>
            <p:ph type="body" sz="half" idx="2"/>
          </p:nvPr>
        </p:nvSpPr>
        <p:spPr>
          <a:xfrm>
            <a:off x="2589214" y="1598613"/>
            <a:ext cx="3505199" cy="981858"/>
          </a:xfrm>
        </p:spPr>
        <p:txBody>
          <a:bodyPr>
            <a:noAutofit/>
          </a:bodyPr>
          <a:lstStyle/>
          <a:p>
            <a:r>
              <a:rPr lang="en-US" sz="3600" dirty="0"/>
              <a:t>Take a moment and take a deep breath. Relax your shoulders, and exhale. Repeat three times.</a:t>
            </a:r>
          </a:p>
        </p:txBody>
      </p:sp>
      <p:pic>
        <p:nvPicPr>
          <p:cNvPr id="7" name="Picture 6"/>
          <p:cNvPicPr>
            <a:picLocks noChangeAspect="1"/>
          </p:cNvPicPr>
          <p:nvPr/>
        </p:nvPicPr>
        <p:blipFill>
          <a:blip r:embed="rId2"/>
          <a:stretch>
            <a:fillRect/>
          </a:stretch>
        </p:blipFill>
        <p:spPr>
          <a:xfrm>
            <a:off x="6858304" y="2913905"/>
            <a:ext cx="4724823" cy="3130195"/>
          </a:xfrm>
          <a:prstGeom prst="rect">
            <a:avLst/>
          </a:prstGeom>
          <a:effectLst>
            <a:outerShdw blurRad="50800" dist="76200" dir="10800000" algn="r" rotWithShape="0">
              <a:prstClr val="black">
                <a:alpha val="40000"/>
              </a:prstClr>
            </a:outerShdw>
          </a:effectLst>
        </p:spPr>
      </p:pic>
    </p:spTree>
    <p:extLst>
      <p:ext uri="{BB962C8B-B14F-4D97-AF65-F5344CB8AC3E}">
        <p14:creationId xmlns:p14="http://schemas.microsoft.com/office/powerpoint/2010/main" val="118259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7943965" y="288998"/>
            <a:ext cx="3668157" cy="6337049"/>
          </a:xfrm>
          <a:prstGeom prst="round2DiagRect">
            <a:avLst>
              <a:gd name="adj1" fmla="val 16667"/>
              <a:gd name="adj2" fmla="val 354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Top Causes of Stress in the U.S.	Factors</a:t>
            </a:r>
          </a:p>
          <a:p>
            <a:pPr algn="ctr"/>
            <a:r>
              <a:rPr lang="en-US" sz="1400" dirty="0"/>
              <a:t>1</a:t>
            </a:r>
          </a:p>
          <a:p>
            <a:pPr algn="ctr"/>
            <a:r>
              <a:rPr lang="en-US" sz="1400" dirty="0"/>
              <a:t>Job Pressure: Co-Worker Tension, Bosses, Work Overload</a:t>
            </a:r>
          </a:p>
          <a:p>
            <a:pPr algn="ctr"/>
            <a:r>
              <a:rPr lang="en-US" sz="1400" dirty="0"/>
              <a:t>2</a:t>
            </a:r>
          </a:p>
          <a:p>
            <a:pPr algn="ctr"/>
            <a:r>
              <a:rPr lang="en-US" sz="1400" dirty="0"/>
              <a:t>Money: Loss of Job, Reduced Retirement, Medical Expenses</a:t>
            </a:r>
          </a:p>
          <a:p>
            <a:pPr algn="ctr"/>
            <a:r>
              <a:rPr lang="en-US" sz="1400" dirty="0"/>
              <a:t>3</a:t>
            </a:r>
          </a:p>
          <a:p>
            <a:pPr algn="ctr"/>
            <a:r>
              <a:rPr lang="en-US" sz="1400" dirty="0"/>
              <a:t>Health: Health Crisis, Terminal or Chronic Illness</a:t>
            </a:r>
          </a:p>
          <a:p>
            <a:pPr algn="ctr"/>
            <a:r>
              <a:rPr lang="en-US" sz="1400" dirty="0"/>
              <a:t>4</a:t>
            </a:r>
          </a:p>
          <a:p>
            <a:pPr algn="ctr"/>
            <a:r>
              <a:rPr lang="en-US" sz="1400" dirty="0"/>
              <a:t>Relationships: Divorce, Death of Spouse, Arguments with Friends, Loneliness</a:t>
            </a:r>
          </a:p>
          <a:p>
            <a:pPr algn="ctr"/>
            <a:r>
              <a:rPr lang="en-US" sz="1400" dirty="0"/>
              <a:t>5</a:t>
            </a:r>
          </a:p>
          <a:p>
            <a:pPr algn="ctr"/>
            <a:r>
              <a:rPr lang="en-US" sz="1400" dirty="0"/>
              <a:t>Poor Nutrition: Inadequate Nutrition, Caffeine, Processed Foods, Refined Sugars</a:t>
            </a:r>
          </a:p>
          <a:p>
            <a:pPr algn="ctr"/>
            <a:r>
              <a:rPr lang="en-US" sz="1400" dirty="0"/>
              <a:t>6</a:t>
            </a:r>
          </a:p>
          <a:p>
            <a:pPr algn="ctr"/>
            <a:r>
              <a:rPr lang="en-US" sz="1400" dirty="0"/>
              <a:t>Media Overload: Television, Radio, Internet, E-Mail, Social Networking</a:t>
            </a:r>
          </a:p>
          <a:p>
            <a:pPr algn="ctr"/>
            <a:r>
              <a:rPr lang="en-US" sz="1400" dirty="0"/>
              <a:t>7</a:t>
            </a:r>
          </a:p>
          <a:p>
            <a:pPr algn="ctr"/>
            <a:r>
              <a:rPr lang="en-US" sz="1400" dirty="0"/>
              <a:t>Sleep Deprivation: Inability to release adrenaline and other stress hormones</a:t>
            </a:r>
          </a:p>
        </p:txBody>
      </p:sp>
      <p:sp>
        <p:nvSpPr>
          <p:cNvPr id="4" name="TextBox 3"/>
          <p:cNvSpPr txBox="1"/>
          <p:nvPr/>
        </p:nvSpPr>
        <p:spPr>
          <a:xfrm>
            <a:off x="1659834" y="288998"/>
            <a:ext cx="5544780" cy="2677656"/>
          </a:xfrm>
          <a:prstGeom prst="rect">
            <a:avLst/>
          </a:prstGeom>
          <a:noFill/>
        </p:spPr>
        <p:txBody>
          <a:bodyPr wrap="square" rtlCol="0">
            <a:spAutoFit/>
          </a:bodyPr>
          <a:lstStyle/>
          <a:p>
            <a:r>
              <a:rPr lang="en-US" sz="2400" b="1" dirty="0"/>
              <a:t>Identify your top three stressors. Write these down, in black ink, and then take your colorful pens and doodle positive words to counteract them.</a:t>
            </a:r>
          </a:p>
          <a:p>
            <a:endParaRPr lang="en-US" sz="2400" b="1" dirty="0"/>
          </a:p>
          <a:p>
            <a:endParaRPr lang="en-US" sz="2400" b="1" dirty="0"/>
          </a:p>
        </p:txBody>
      </p:sp>
      <p:pic>
        <p:nvPicPr>
          <p:cNvPr id="5" name="Picture 4"/>
          <p:cNvPicPr>
            <a:picLocks noChangeAspect="1"/>
          </p:cNvPicPr>
          <p:nvPr/>
        </p:nvPicPr>
        <p:blipFill>
          <a:blip r:embed="rId2"/>
          <a:stretch>
            <a:fillRect/>
          </a:stretch>
        </p:blipFill>
        <p:spPr>
          <a:xfrm>
            <a:off x="2833430" y="1916207"/>
            <a:ext cx="4371184" cy="4709840"/>
          </a:xfrm>
          <a:prstGeom prst="rect">
            <a:avLst/>
          </a:prstGeom>
          <a:effectLst>
            <a:outerShdw blurRad="50800" dist="76200" dir="2700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4266227" y="2966654"/>
            <a:ext cx="1875669" cy="1027594"/>
          </a:xfrm>
          <a:prstGeom prst="rect">
            <a:avLst/>
          </a:prstGeom>
        </p:spPr>
      </p:pic>
    </p:spTree>
    <p:extLst>
      <p:ext uri="{BB962C8B-B14F-4D97-AF65-F5344CB8AC3E}">
        <p14:creationId xmlns:p14="http://schemas.microsoft.com/office/powerpoint/2010/main" val="15882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51806" y="282019"/>
            <a:ext cx="6270382" cy="4359117"/>
          </a:xfrm>
          <a:prstGeom prst="rect">
            <a:avLst/>
          </a:prstGeom>
          <a:scene3d>
            <a:camera prst="orthographicFront"/>
            <a:lightRig rig="threePt" dir="t"/>
          </a:scene3d>
          <a:sp3d>
            <a:bevelB w="152400" h="50800" prst="softRound"/>
          </a:sp3d>
        </p:spPr>
      </p:pic>
      <p:sp>
        <p:nvSpPr>
          <p:cNvPr id="4" name="TextBox 3"/>
          <p:cNvSpPr txBox="1"/>
          <p:nvPr/>
        </p:nvSpPr>
        <p:spPr>
          <a:xfrm>
            <a:off x="4985124" y="5213005"/>
            <a:ext cx="6653306" cy="923330"/>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Balance in life comes from harmony with virtues. These are from the internal guidance that connect us to each human and living beings.  We call this peace.</a:t>
            </a:r>
          </a:p>
        </p:txBody>
      </p:sp>
    </p:spTree>
    <p:extLst>
      <p:ext uri="{BB962C8B-B14F-4D97-AF65-F5344CB8AC3E}">
        <p14:creationId xmlns:p14="http://schemas.microsoft.com/office/powerpoint/2010/main" val="7835953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Wellness Definition</a:t>
            </a:r>
          </a:p>
        </p:txBody>
      </p:sp>
      <p:sp>
        <p:nvSpPr>
          <p:cNvPr id="3" name="TextBox 2"/>
          <p:cNvSpPr txBox="1"/>
          <p:nvPr/>
        </p:nvSpPr>
        <p:spPr>
          <a:xfrm>
            <a:off x="3551772" y="1595021"/>
            <a:ext cx="7422478" cy="3785652"/>
          </a:xfrm>
          <a:prstGeom prst="rect">
            <a:avLst/>
          </a:prstGeom>
          <a:noFill/>
        </p:spPr>
        <p:txBody>
          <a:bodyPr wrap="square" rtlCol="0">
            <a:spAutoFit/>
          </a:bodyPr>
          <a:lstStyle/>
          <a:p>
            <a:r>
              <a:rPr lang="en-US" sz="4800" b="1" dirty="0">
                <a:ln w="9525">
                  <a:solidFill>
                    <a:schemeClr val="bg1"/>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rPr>
              <a:t>"Wellness is a process of becoming aware of and making choices toward a more successful existence</a:t>
            </a:r>
            <a:r>
              <a:rPr lang="en-US" sz="4800" b="1">
                <a:ln w="9525">
                  <a:solidFill>
                    <a:schemeClr val="bg1"/>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rPr>
              <a:t>".  </a:t>
            </a:r>
            <a:r>
              <a:rPr lang="en-US" sz="4800" b="1" dirty="0">
                <a:ln w="9525">
                  <a:solidFill>
                    <a:schemeClr val="bg1"/>
                  </a:solidFill>
                  <a:prstDash val="solid"/>
                </a:ln>
                <a:solidFill>
                  <a:schemeClr val="accent1">
                    <a:lumMod val="60000"/>
                    <a:lumOff val="40000"/>
                  </a:schemeClr>
                </a:solidFill>
                <a:effectLst>
                  <a:outerShdw blurRad="12700" dist="38100" dir="2700000" algn="tl" rotWithShape="0">
                    <a:schemeClr val="accent5">
                      <a:lumMod val="60000"/>
                      <a:lumOff val="40000"/>
                    </a:schemeClr>
                  </a:outerShdw>
                </a:effectLst>
              </a:rPr>
              <a:t>NWI</a:t>
            </a:r>
          </a:p>
        </p:txBody>
      </p:sp>
    </p:spTree>
    <p:extLst>
      <p:ext uri="{BB962C8B-B14F-4D97-AF65-F5344CB8AC3E}">
        <p14:creationId xmlns:p14="http://schemas.microsoft.com/office/powerpoint/2010/main" val="174455442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balance is present a flow, or fluid good feeling carries us.</a:t>
            </a:r>
          </a:p>
        </p:txBody>
      </p:sp>
      <p:sp>
        <p:nvSpPr>
          <p:cNvPr id="4" name="Text Placeholder 3"/>
          <p:cNvSpPr>
            <a:spLocks noGrp="1"/>
          </p:cNvSpPr>
          <p:nvPr>
            <p:ph type="body" sz="half" idx="2"/>
          </p:nvPr>
        </p:nvSpPr>
        <p:spPr/>
        <p:txBody>
          <a:bodyPr>
            <a:normAutofit/>
          </a:bodyPr>
          <a:lstStyle/>
          <a:p>
            <a:pPr algn="r"/>
            <a:r>
              <a:rPr lang="en-US" sz="2000" dirty="0">
                <a:ln w="0"/>
                <a:solidFill>
                  <a:schemeClr val="accent1"/>
                </a:solidFill>
                <a:effectLst>
                  <a:outerShdw blurRad="38100" dist="25400" dir="5400000" algn="ctr" rotWithShape="0">
                    <a:srgbClr val="6E747A">
                      <a:alpha val="43000"/>
                    </a:srgbClr>
                  </a:outerShdw>
                </a:effectLst>
              </a:rPr>
              <a:t>Write  your own </a:t>
            </a:r>
            <a:r>
              <a:rPr lang="en-US" sz="2000">
                <a:ln w="0"/>
                <a:solidFill>
                  <a:schemeClr val="accent1"/>
                </a:solidFill>
                <a:effectLst>
                  <a:outerShdw blurRad="38100" dist="25400" dir="5400000" algn="ctr" rotWithShape="0">
                    <a:srgbClr val="6E747A">
                      <a:alpha val="43000"/>
                    </a:srgbClr>
                  </a:outerShdw>
                </a:effectLst>
              </a:rPr>
              <a:t>wellness statement.</a:t>
            </a:r>
          </a:p>
        </p:txBody>
      </p:sp>
      <p:pic>
        <p:nvPicPr>
          <p:cNvPr id="8" name="Picture Placeholder 7"/>
          <p:cNvPicPr>
            <a:picLocks noGrp="1" noChangeAspect="1"/>
          </p:cNvPicPr>
          <p:nvPr>
            <p:ph type="pic" idx="1"/>
          </p:nvPr>
        </p:nvPicPr>
        <p:blipFill>
          <a:blip r:embed="rId2"/>
          <a:srcRect t="28383" b="28383"/>
          <a:stretch>
            <a:fillRect/>
          </a:stretch>
        </p:blipFill>
        <p:spPr/>
      </p:pic>
    </p:spTree>
    <p:extLst>
      <p:ext uri="{BB962C8B-B14F-4D97-AF65-F5344CB8AC3E}">
        <p14:creationId xmlns:p14="http://schemas.microsoft.com/office/powerpoint/2010/main" val="1400621022"/>
      </p:ext>
    </p:extLst>
  </p:cSld>
  <p:clrMapOvr>
    <a:masterClrMapping/>
  </p:clrMapOvr>
  <p:transition spd="slow">
    <p:cover/>
  </p:transition>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Wisp_16x9</Template>
  <TotalTime>106</TotalTime>
  <Words>442</Words>
  <Application>Microsoft Office PowerPoint</Application>
  <PresentationFormat>Widescreen</PresentationFormat>
  <Paragraphs>57</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Comic Sans MS</vt:lpstr>
      <vt:lpstr>Wingdings 3</vt:lpstr>
      <vt:lpstr>Wisp</vt:lpstr>
      <vt:lpstr>What is Wellness?</vt:lpstr>
      <vt:lpstr>Please take out a favorite pen, journal or sheet of paper.</vt:lpstr>
      <vt:lpstr>Wellness</vt:lpstr>
      <vt:lpstr>How can we experience Wellness?</vt:lpstr>
      <vt:lpstr>Write out 5 Wellness Experiences that will nourish your Spirit</vt:lpstr>
      <vt:lpstr>PowerPoint Presentation</vt:lpstr>
      <vt:lpstr>PowerPoint Presentation</vt:lpstr>
      <vt:lpstr>Wellness Definition</vt:lpstr>
      <vt:lpstr>When balance is present a flow, or fluid good feeling carries us.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Kochis</dc:creator>
  <cp:lastModifiedBy>Nancy Kochis</cp:lastModifiedBy>
  <cp:revision>63</cp:revision>
  <dcterms:created xsi:type="dcterms:W3CDTF">2016-04-05T22:23:43Z</dcterms:created>
  <dcterms:modified xsi:type="dcterms:W3CDTF">2016-04-17T15:47:12Z</dcterms:modified>
</cp:coreProperties>
</file>