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60" r:id="rId4"/>
    <p:sldId id="261" r:id="rId5"/>
    <p:sldId id="258" r:id="rId6"/>
    <p:sldId id="262" r:id="rId7"/>
    <p:sldId id="259"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5/14/2016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5/14/2016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5/14/2016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5/14/2016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5/14/2016</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5/14/2016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5/14/2016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5/14/2016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5/14/2016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5/14/2016</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5/14/2016</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5/14/2016</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slideLayout" Target="../slideLayouts/slideLayout5.xml"/><Relationship Id="rId1" Type="http://schemas.openxmlformats.org/officeDocument/2006/relationships/video" Target="https://www.youtube.com/embed/nUW-E64Tcgs" TargetMode="Externa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8800" dirty="0">
                <a:solidFill>
                  <a:schemeClr val="accent1">
                    <a:lumMod val="75000"/>
                  </a:schemeClr>
                </a:solidFill>
              </a:rPr>
              <a:t>5</a:t>
            </a:r>
            <a:r>
              <a:rPr lang="en-US" dirty="0"/>
              <a:t> factors of Stress</a:t>
            </a:r>
            <a:br>
              <a:rPr lang="en-US" sz="2400" dirty="0"/>
            </a:br>
            <a:r>
              <a:rPr lang="en-US" sz="2400" dirty="0">
                <a:solidFill>
                  <a:schemeClr val="accent2">
                    <a:lumMod val="75000"/>
                  </a:schemeClr>
                </a:solidFill>
              </a:rPr>
              <a:t>&amp; overcoming stress through positive Actions </a:t>
            </a:r>
            <a:endParaRPr lang="en-US" dirty="0">
              <a:solidFill>
                <a:schemeClr val="accent2">
                  <a:lumMod val="75000"/>
                </a:schemeClr>
              </a:solidFill>
            </a:endParaRPr>
          </a:p>
        </p:txBody>
      </p:sp>
      <p:sp>
        <p:nvSpPr>
          <p:cNvPr id="3" name="Subtitle 2"/>
          <p:cNvSpPr>
            <a:spLocks noGrp="1"/>
          </p:cNvSpPr>
          <p:nvPr>
            <p:ph type="subTitle" idx="1"/>
          </p:nvPr>
        </p:nvSpPr>
        <p:spPr/>
        <p:txBody>
          <a:bodyPr/>
          <a:lstStyle/>
          <a:p>
            <a:r>
              <a:rPr lang="en-US" dirty="0"/>
              <a:t>Herbal Gardens Wellness, NPO</a:t>
            </a:r>
          </a:p>
          <a:p>
            <a:r>
              <a:rPr lang="en-US" dirty="0"/>
              <a:t>	Community Health Education</a:t>
            </a:r>
          </a:p>
        </p:txBody>
      </p:sp>
    </p:spTree>
    <p:extLst>
      <p:ext uri="{BB962C8B-B14F-4D97-AF65-F5344CB8AC3E}">
        <p14:creationId xmlns:p14="http://schemas.microsoft.com/office/powerpoint/2010/main" val="220225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344168"/>
          </a:xfrm>
          <a:ln>
            <a:solidFill>
              <a:srgbClr val="00B050"/>
            </a:solidFill>
          </a:ln>
        </p:spPr>
        <p:txBody>
          <a:bodyPr/>
          <a:lstStyle/>
          <a:p>
            <a:r>
              <a:rPr lang="en-US" dirty="0"/>
              <a:t>5 factors of stress</a:t>
            </a:r>
          </a:p>
        </p:txBody>
      </p:sp>
      <p:sp>
        <p:nvSpPr>
          <p:cNvPr id="3" name="Text Placeholder 2"/>
          <p:cNvSpPr>
            <a:spLocks noGrp="1"/>
          </p:cNvSpPr>
          <p:nvPr>
            <p:ph type="body" idx="1"/>
          </p:nvPr>
        </p:nvSpPr>
        <p:spPr/>
        <p:txBody>
          <a:bodyPr>
            <a:normAutofit fontScale="92500"/>
          </a:bodyPr>
          <a:lstStyle/>
          <a:p>
            <a:pPr algn="ctr"/>
            <a:r>
              <a:rPr lang="en-US" dirty="0">
                <a:solidFill>
                  <a:schemeClr val="accent2">
                    <a:lumMod val="75000"/>
                  </a:schemeClr>
                </a:solidFill>
              </a:rPr>
              <a:t>Stress Response begins immediately with these 5 Factors of Stress.</a:t>
            </a:r>
          </a:p>
        </p:txBody>
      </p:sp>
      <p:sp>
        <p:nvSpPr>
          <p:cNvPr id="4" name="Content Placeholder 3"/>
          <p:cNvSpPr>
            <a:spLocks noGrp="1"/>
          </p:cNvSpPr>
          <p:nvPr>
            <p:ph sz="half" idx="2"/>
          </p:nvPr>
        </p:nvSpPr>
        <p:spPr>
          <a:ln w="19050">
            <a:solidFill>
              <a:schemeClr val="accent2">
                <a:lumMod val="75000"/>
              </a:schemeClr>
            </a:solidFill>
          </a:ln>
        </p:spPr>
        <p:txBody>
          <a:bodyPr/>
          <a:lstStyle/>
          <a:p>
            <a:r>
              <a:rPr lang="en-US" dirty="0"/>
              <a:t>Worry </a:t>
            </a:r>
            <a:r>
              <a:rPr lang="en-US" dirty="0">
                <a:solidFill>
                  <a:schemeClr val="accent2">
                    <a:lumMod val="60000"/>
                    <a:lumOff val="40000"/>
                  </a:schemeClr>
                </a:solidFill>
              </a:rPr>
              <a:t>(The same stress repeats over and over again.)</a:t>
            </a:r>
          </a:p>
          <a:p>
            <a:r>
              <a:rPr lang="en-US" dirty="0">
                <a:solidFill>
                  <a:schemeClr val="tx1">
                    <a:lumMod val="95000"/>
                    <a:lumOff val="5000"/>
                  </a:schemeClr>
                </a:solidFill>
              </a:rPr>
              <a:t>Isolation</a:t>
            </a:r>
          </a:p>
          <a:p>
            <a:r>
              <a:rPr lang="en-US" dirty="0">
                <a:solidFill>
                  <a:schemeClr val="tx1">
                    <a:lumMod val="95000"/>
                    <a:lumOff val="5000"/>
                  </a:schemeClr>
                </a:solidFill>
              </a:rPr>
              <a:t>Lack of Control in Life Decision</a:t>
            </a:r>
          </a:p>
          <a:p>
            <a:r>
              <a:rPr lang="en-US" dirty="0">
                <a:solidFill>
                  <a:schemeClr val="tx1">
                    <a:lumMod val="95000"/>
                    <a:lumOff val="5000"/>
                  </a:schemeClr>
                </a:solidFill>
              </a:rPr>
              <a:t>Control of Choices by External Energy</a:t>
            </a:r>
          </a:p>
          <a:p>
            <a:r>
              <a:rPr lang="en-US" dirty="0">
                <a:solidFill>
                  <a:schemeClr val="tx1">
                    <a:lumMod val="95000"/>
                    <a:lumOff val="5000"/>
                  </a:schemeClr>
                </a:solidFill>
              </a:rPr>
              <a:t>Perception of Probable Improvements</a:t>
            </a:r>
          </a:p>
        </p:txBody>
      </p:sp>
      <p:sp>
        <p:nvSpPr>
          <p:cNvPr id="5" name="Text Placeholder 4"/>
          <p:cNvSpPr>
            <a:spLocks noGrp="1"/>
          </p:cNvSpPr>
          <p:nvPr>
            <p:ph type="body" sz="quarter" idx="3"/>
          </p:nvPr>
        </p:nvSpPr>
        <p:spPr>
          <a:xfrm>
            <a:off x="6364224" y="1828800"/>
            <a:ext cx="4754880" cy="859536"/>
          </a:xfrm>
        </p:spPr>
        <p:txBody>
          <a:bodyPr/>
          <a:lstStyle/>
          <a:p>
            <a:pPr algn="ctr"/>
            <a:r>
              <a:rPr lang="en-US" dirty="0"/>
              <a:t>Overcoming Stress begins in BONDING/COMMUNITY</a:t>
            </a:r>
          </a:p>
        </p:txBody>
      </p:sp>
      <p:sp>
        <p:nvSpPr>
          <p:cNvPr id="6" name="Content Placeholder 5"/>
          <p:cNvSpPr>
            <a:spLocks noGrp="1"/>
          </p:cNvSpPr>
          <p:nvPr>
            <p:ph sz="quarter" idx="4"/>
          </p:nvPr>
        </p:nvSpPr>
        <p:spPr>
          <a:xfrm>
            <a:off x="6364224" y="2743199"/>
            <a:ext cx="4754880" cy="3564835"/>
          </a:xfrm>
          <a:ln>
            <a:solidFill>
              <a:srgbClr val="00B050"/>
            </a:solidFill>
          </a:ln>
          <a:effectLst>
            <a:glow rad="228600">
              <a:schemeClr val="accent2">
                <a:satMod val="175000"/>
                <a:alpha val="40000"/>
              </a:schemeClr>
            </a:glow>
          </a:effectLst>
        </p:spPr>
        <p:txBody>
          <a:bodyPr>
            <a:normAutofit fontScale="92500" lnSpcReduction="20000"/>
          </a:bodyPr>
          <a:lstStyle/>
          <a:p>
            <a:r>
              <a:rPr lang="en-US" dirty="0"/>
              <a:t>Outlets for Frustration: Transition Energy </a:t>
            </a:r>
            <a:r>
              <a:rPr lang="en-US" dirty="0">
                <a:solidFill>
                  <a:schemeClr val="accent2">
                    <a:lumMod val="60000"/>
                    <a:lumOff val="40000"/>
                  </a:schemeClr>
                </a:solidFill>
              </a:rPr>
              <a:t>(Negative to Positive)</a:t>
            </a:r>
          </a:p>
          <a:p>
            <a:r>
              <a:rPr lang="en-US" dirty="0">
                <a:solidFill>
                  <a:schemeClr val="accent2">
                    <a:lumMod val="60000"/>
                    <a:lumOff val="40000"/>
                  </a:schemeClr>
                </a:solidFill>
              </a:rPr>
              <a:t>Exercise</a:t>
            </a:r>
          </a:p>
          <a:p>
            <a:r>
              <a:rPr lang="en-US" dirty="0">
                <a:solidFill>
                  <a:schemeClr val="accent2">
                    <a:lumMod val="60000"/>
                    <a:lumOff val="40000"/>
                  </a:schemeClr>
                </a:solidFill>
              </a:rPr>
              <a:t>Dance</a:t>
            </a:r>
          </a:p>
          <a:p>
            <a:r>
              <a:rPr lang="en-US" dirty="0">
                <a:solidFill>
                  <a:schemeClr val="accent2">
                    <a:lumMod val="60000"/>
                    <a:lumOff val="40000"/>
                  </a:schemeClr>
                </a:solidFill>
              </a:rPr>
              <a:t>Singing</a:t>
            </a:r>
          </a:p>
          <a:p>
            <a:r>
              <a:rPr lang="en-US" dirty="0">
                <a:solidFill>
                  <a:schemeClr val="accent2">
                    <a:lumMod val="60000"/>
                    <a:lumOff val="40000"/>
                  </a:schemeClr>
                </a:solidFill>
              </a:rPr>
              <a:t>Helping Others</a:t>
            </a:r>
          </a:p>
          <a:p>
            <a:r>
              <a:rPr lang="en-US" dirty="0">
                <a:solidFill>
                  <a:schemeClr val="accent2">
                    <a:lumMod val="60000"/>
                    <a:lumOff val="40000"/>
                  </a:schemeClr>
                </a:solidFill>
              </a:rPr>
              <a:t>Praying (Gratitude)</a:t>
            </a:r>
          </a:p>
          <a:p>
            <a:r>
              <a:rPr lang="en-US" dirty="0">
                <a:solidFill>
                  <a:schemeClr val="accent2">
                    <a:lumMod val="60000"/>
                    <a:lumOff val="40000"/>
                  </a:schemeClr>
                </a:solidFill>
              </a:rPr>
              <a:t>Ceremony</a:t>
            </a:r>
          </a:p>
          <a:p>
            <a:r>
              <a:rPr lang="en-US" dirty="0">
                <a:solidFill>
                  <a:schemeClr val="accent2">
                    <a:lumMod val="60000"/>
                    <a:lumOff val="40000"/>
                  </a:schemeClr>
                </a:solidFill>
              </a:rPr>
              <a:t>Food Sharing</a:t>
            </a:r>
          </a:p>
          <a:p>
            <a:r>
              <a:rPr lang="en-US" dirty="0">
                <a:solidFill>
                  <a:schemeClr val="accent2">
                    <a:lumMod val="60000"/>
                    <a:lumOff val="40000"/>
                  </a:schemeClr>
                </a:solidFill>
              </a:rPr>
              <a:t>Nature</a:t>
            </a:r>
          </a:p>
        </p:txBody>
      </p:sp>
    </p:spTree>
    <p:extLst>
      <p:ext uri="{BB962C8B-B14F-4D97-AF65-F5344CB8AC3E}">
        <p14:creationId xmlns:p14="http://schemas.microsoft.com/office/powerpoint/2010/main" val="595398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Taking each step in Gratitude </a:t>
            </a:r>
            <a:r>
              <a:rPr lang="en-US" dirty="0">
                <a:solidFill>
                  <a:srgbClr val="92D050"/>
                </a:solidFill>
              </a:rPr>
              <a:t>(Prayer) </a:t>
            </a:r>
          </a:p>
        </p:txBody>
      </p:sp>
      <p:pic>
        <p:nvPicPr>
          <p:cNvPr id="4" name="Content Placeholder 3"/>
          <p:cNvPicPr>
            <a:picLocks noGrp="1" noChangeAspect="1"/>
          </p:cNvPicPr>
          <p:nvPr>
            <p:ph idx="1"/>
          </p:nvPr>
        </p:nvPicPr>
        <p:blipFill>
          <a:blip r:embed="rId2"/>
          <a:stretch>
            <a:fillRect/>
          </a:stretch>
        </p:blipFill>
        <p:spPr>
          <a:xfrm>
            <a:off x="2631035" y="2093976"/>
            <a:ext cx="6962784" cy="4051300"/>
          </a:xfrm>
        </p:spPr>
      </p:pic>
      <p:sp>
        <p:nvSpPr>
          <p:cNvPr id="5" name="TextBox 4"/>
          <p:cNvSpPr txBox="1"/>
          <p:nvPr/>
        </p:nvSpPr>
        <p:spPr>
          <a:xfrm>
            <a:off x="8282609" y="5960610"/>
            <a:ext cx="3021496" cy="369332"/>
          </a:xfrm>
          <a:prstGeom prst="rect">
            <a:avLst/>
          </a:prstGeom>
          <a:noFill/>
        </p:spPr>
        <p:txBody>
          <a:bodyPr wrap="square" rtlCol="0">
            <a:spAutoFit/>
          </a:bodyPr>
          <a:lstStyle/>
          <a:p>
            <a:r>
              <a:rPr lang="en-US" dirty="0"/>
              <a:t>Eliminates WORRY</a:t>
            </a:r>
          </a:p>
        </p:txBody>
      </p:sp>
    </p:spTree>
    <p:extLst>
      <p:ext uri="{BB962C8B-B14F-4D97-AF65-F5344CB8AC3E}">
        <p14:creationId xmlns:p14="http://schemas.microsoft.com/office/powerpoint/2010/main" val="1570887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effectLst>
                  <a:outerShdw blurRad="38100" dist="38100" dir="2700000" algn="tl">
                    <a:srgbClr val="000000">
                      <a:alpha val="43137"/>
                    </a:srgbClr>
                  </a:outerShdw>
                </a:effectLst>
              </a:rPr>
              <a:t>Ceremony</a:t>
            </a:r>
            <a:br>
              <a:rPr lang="en-US" dirty="0"/>
            </a:br>
            <a:r>
              <a:rPr lang="en-US" sz="3200" dirty="0">
                <a:solidFill>
                  <a:srgbClr val="92D050"/>
                </a:solidFill>
              </a:rPr>
              <a:t>(Isolation)</a:t>
            </a:r>
            <a:endParaRPr lang="en-US" dirty="0"/>
          </a:p>
        </p:txBody>
      </p:sp>
      <p:sp>
        <p:nvSpPr>
          <p:cNvPr id="3" name="Text Placeholder 2"/>
          <p:cNvSpPr>
            <a:spLocks noGrp="1"/>
          </p:cNvSpPr>
          <p:nvPr>
            <p:ph type="body" idx="1"/>
          </p:nvPr>
        </p:nvSpPr>
        <p:spPr/>
        <p:txBody>
          <a:bodyPr/>
          <a:lstStyle/>
          <a:p>
            <a:r>
              <a:rPr lang="en-US" dirty="0"/>
              <a:t>Bonding Eliminates Loneliness</a:t>
            </a:r>
          </a:p>
        </p:txBody>
      </p:sp>
      <p:pic>
        <p:nvPicPr>
          <p:cNvPr id="7" name="Content Placeholder 6"/>
          <p:cNvPicPr>
            <a:picLocks noGrp="1" noChangeAspect="1"/>
          </p:cNvPicPr>
          <p:nvPr>
            <p:ph sz="half" idx="2"/>
          </p:nvPr>
        </p:nvPicPr>
        <p:blipFill>
          <a:blip r:embed="rId3"/>
          <a:stretch>
            <a:fillRect/>
          </a:stretch>
        </p:blipFill>
        <p:spPr>
          <a:xfrm>
            <a:off x="1676192" y="2899013"/>
            <a:ext cx="2980214" cy="2980214"/>
          </a:xfrm>
        </p:spPr>
      </p:pic>
      <p:sp>
        <p:nvSpPr>
          <p:cNvPr id="5" name="Text Placeholder 4"/>
          <p:cNvSpPr>
            <a:spLocks noGrp="1"/>
          </p:cNvSpPr>
          <p:nvPr>
            <p:ph type="body" sz="quarter" idx="3"/>
          </p:nvPr>
        </p:nvSpPr>
        <p:spPr/>
        <p:txBody>
          <a:bodyPr/>
          <a:lstStyle/>
          <a:p>
            <a:r>
              <a:rPr lang="en-US" dirty="0"/>
              <a:t>Give Love, Live the Message</a:t>
            </a:r>
          </a:p>
        </p:txBody>
      </p:sp>
      <p:pic>
        <p:nvPicPr>
          <p:cNvPr id="8" name="nUW-E64Tcgs"/>
          <p:cNvPicPr>
            <a:picLocks noGrp="1" noRot="1" noChangeAspect="1"/>
          </p:cNvPicPr>
          <p:nvPr>
            <p:ph sz="quarter" idx="4"/>
            <a:videoFile r:link="rId1"/>
          </p:nvPr>
        </p:nvPicPr>
        <p:blipFill>
          <a:blip r:embed="rId4"/>
          <a:stretch>
            <a:fillRect/>
          </a:stretch>
        </p:blipFill>
        <p:spPr>
          <a:xfrm>
            <a:off x="6454775" y="3103563"/>
            <a:ext cx="4572000" cy="2571750"/>
          </a:xfrm>
          <a:prstGeom prst="rect">
            <a:avLst/>
          </a:prstGeom>
        </p:spPr>
      </p:pic>
    </p:spTree>
    <p:extLst>
      <p:ext uri="{BB962C8B-B14F-4D97-AF65-F5344CB8AC3E}">
        <p14:creationId xmlns:p14="http://schemas.microsoft.com/office/powerpoint/2010/main" val="679967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9640" y="685800"/>
            <a:ext cx="3200400" cy="930965"/>
          </a:xfrm>
        </p:spPr>
        <p:txBody>
          <a:bodyPr/>
          <a:lstStyle/>
          <a:p>
            <a:r>
              <a:rPr lang="en-US" dirty="0"/>
              <a:t>Volunteer Work</a:t>
            </a:r>
          </a:p>
        </p:txBody>
      </p:sp>
      <p:pic>
        <p:nvPicPr>
          <p:cNvPr id="5" name="Content Placeholder 4"/>
          <p:cNvPicPr>
            <a:picLocks noGrp="1" noChangeAspect="1"/>
          </p:cNvPicPr>
          <p:nvPr>
            <p:ph idx="1"/>
          </p:nvPr>
        </p:nvPicPr>
        <p:blipFill>
          <a:blip r:embed="rId2"/>
          <a:stretch>
            <a:fillRect/>
          </a:stretch>
        </p:blipFill>
        <p:spPr>
          <a:xfrm>
            <a:off x="2170595" y="685800"/>
            <a:ext cx="4047159" cy="5019675"/>
          </a:xfrm>
        </p:spPr>
      </p:pic>
      <p:sp>
        <p:nvSpPr>
          <p:cNvPr id="4" name="Text Placeholder 3"/>
          <p:cNvSpPr>
            <a:spLocks noGrp="1"/>
          </p:cNvSpPr>
          <p:nvPr>
            <p:ph type="body" sz="half" idx="2"/>
          </p:nvPr>
        </p:nvSpPr>
        <p:spPr>
          <a:xfrm>
            <a:off x="8549640" y="1773803"/>
            <a:ext cx="3200400" cy="3291840"/>
          </a:xfrm>
        </p:spPr>
        <p:txBody>
          <a:bodyPr>
            <a:noAutofit/>
          </a:bodyPr>
          <a:lstStyle/>
          <a:p>
            <a:r>
              <a:rPr lang="en-US" sz="2000" dirty="0"/>
              <a:t>Oxytocin (Bonding) and Serotonin (Joy) increases in a human being when they take an action. This includes the choice to donate their time, our most precious resource, to others to listen, work side by side, or to provide support of other resources.</a:t>
            </a:r>
          </a:p>
        </p:txBody>
      </p:sp>
      <p:sp>
        <p:nvSpPr>
          <p:cNvPr id="6" name="TextBox 5"/>
          <p:cNvSpPr txBox="1"/>
          <p:nvPr/>
        </p:nvSpPr>
        <p:spPr>
          <a:xfrm>
            <a:off x="8549640" y="5406888"/>
            <a:ext cx="3297803" cy="923330"/>
          </a:xfrm>
          <a:prstGeom prst="rect">
            <a:avLst/>
          </a:prstGeom>
          <a:noFill/>
        </p:spPr>
        <p:txBody>
          <a:bodyPr wrap="square" rtlCol="0">
            <a:spAutoFit/>
          </a:bodyPr>
          <a:lstStyle/>
          <a:p>
            <a:pPr marL="182880" lvl="0" indent="-182880" defTabSz="914400">
              <a:lnSpc>
                <a:spcPct val="90000"/>
              </a:lnSpc>
              <a:spcBef>
                <a:spcPts val="1200"/>
              </a:spcBef>
              <a:buClr>
                <a:srgbClr val="D34817">
                  <a:lumMod val="75000"/>
                </a:srgbClr>
              </a:buClr>
              <a:buSzPct val="85000"/>
              <a:buFont typeface="Wingdings" pitchFamily="2" charset="2"/>
              <a:buChar char="§"/>
            </a:pPr>
            <a:r>
              <a:rPr lang="en-US" sz="1600" b="1" i="1" dirty="0">
                <a:solidFill>
                  <a:schemeClr val="accent1">
                    <a:lumMod val="75000"/>
                  </a:schemeClr>
                </a:solidFill>
              </a:rPr>
              <a:t>Overcomes </a:t>
            </a:r>
            <a:r>
              <a:rPr lang="en-US" sz="2000" dirty="0">
                <a:solidFill>
                  <a:prstClr val="black">
                    <a:lumMod val="95000"/>
                    <a:lumOff val="5000"/>
                  </a:prstClr>
                </a:solidFill>
              </a:rPr>
              <a:t>Lack of Control in Life Decision</a:t>
            </a:r>
          </a:p>
          <a:p>
            <a:endParaRPr lang="en-US" dirty="0"/>
          </a:p>
        </p:txBody>
      </p:sp>
    </p:spTree>
    <p:extLst>
      <p:ext uri="{BB962C8B-B14F-4D97-AF65-F5344CB8AC3E}">
        <p14:creationId xmlns:p14="http://schemas.microsoft.com/office/powerpoint/2010/main" val="416982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Empowerment</a:t>
            </a:r>
          </a:p>
        </p:txBody>
      </p:sp>
      <p:pic>
        <p:nvPicPr>
          <p:cNvPr id="5" name="Content Placeholder 4"/>
          <p:cNvPicPr>
            <a:picLocks noGrp="1" noChangeAspect="1"/>
          </p:cNvPicPr>
          <p:nvPr>
            <p:ph idx="1"/>
          </p:nvPr>
        </p:nvPicPr>
        <p:blipFill>
          <a:blip r:embed="rId2"/>
          <a:stretch>
            <a:fillRect/>
          </a:stretch>
        </p:blipFill>
        <p:spPr>
          <a:xfrm>
            <a:off x="1336792" y="1166193"/>
            <a:ext cx="5779625" cy="4870274"/>
          </a:xfrm>
        </p:spPr>
      </p:pic>
      <p:sp>
        <p:nvSpPr>
          <p:cNvPr id="4" name="Text Placeholder 3"/>
          <p:cNvSpPr>
            <a:spLocks noGrp="1"/>
          </p:cNvSpPr>
          <p:nvPr>
            <p:ph type="body" sz="half" idx="2"/>
          </p:nvPr>
        </p:nvSpPr>
        <p:spPr/>
        <p:txBody>
          <a:bodyPr/>
          <a:lstStyle/>
          <a:p>
            <a:r>
              <a:rPr lang="en-US" dirty="0"/>
              <a:t>When we can encourage ourselves through acknowledging our purpose to help others we create positive hormone sequences in ourselves and others around us. We set an example of leadership and beauty. We provide a path to journey together. </a:t>
            </a:r>
          </a:p>
          <a:p>
            <a:r>
              <a:rPr lang="en-US" dirty="0"/>
              <a:t>The beginning of all good comes from the spirit that we are indeed capable of our own power to change and become the Creator of Good on the Earth.</a:t>
            </a:r>
          </a:p>
        </p:txBody>
      </p:sp>
      <p:sp>
        <p:nvSpPr>
          <p:cNvPr id="6" name="TextBox 5"/>
          <p:cNvSpPr txBox="1"/>
          <p:nvPr/>
        </p:nvSpPr>
        <p:spPr>
          <a:xfrm>
            <a:off x="8759687" y="6162261"/>
            <a:ext cx="2597426" cy="369332"/>
          </a:xfrm>
          <a:prstGeom prst="rect">
            <a:avLst/>
          </a:prstGeom>
          <a:noFill/>
        </p:spPr>
        <p:txBody>
          <a:bodyPr wrap="square" rtlCol="0">
            <a:spAutoFit/>
          </a:bodyPr>
          <a:lstStyle/>
          <a:p>
            <a:endParaRPr lang="en-US" dirty="0"/>
          </a:p>
        </p:txBody>
      </p:sp>
      <p:sp>
        <p:nvSpPr>
          <p:cNvPr id="7" name="TextBox 6"/>
          <p:cNvSpPr txBox="1"/>
          <p:nvPr/>
        </p:nvSpPr>
        <p:spPr>
          <a:xfrm>
            <a:off x="8759687" y="5562096"/>
            <a:ext cx="2464904" cy="1200329"/>
          </a:xfrm>
          <a:prstGeom prst="rect">
            <a:avLst/>
          </a:prstGeom>
          <a:noFill/>
        </p:spPr>
        <p:txBody>
          <a:bodyPr wrap="square" rtlCol="0">
            <a:spAutoFit/>
          </a:bodyPr>
          <a:lstStyle/>
          <a:p>
            <a:r>
              <a:rPr lang="en-US" dirty="0">
                <a:solidFill>
                  <a:schemeClr val="tx1">
                    <a:lumMod val="95000"/>
                    <a:lumOff val="5000"/>
                  </a:schemeClr>
                </a:solidFill>
              </a:rPr>
              <a:t>Creates Control of Choices by </a:t>
            </a:r>
            <a:r>
              <a:rPr lang="en-US" strike="sngStrike" dirty="0">
                <a:solidFill>
                  <a:schemeClr val="accent1">
                    <a:lumMod val="75000"/>
                  </a:schemeClr>
                </a:solidFill>
              </a:rPr>
              <a:t>External</a:t>
            </a:r>
            <a:r>
              <a:rPr lang="en-US" dirty="0">
                <a:solidFill>
                  <a:schemeClr val="tx1">
                    <a:lumMod val="95000"/>
                    <a:lumOff val="5000"/>
                  </a:schemeClr>
                </a:solidFill>
              </a:rPr>
              <a:t> INTERNAL Energy</a:t>
            </a:r>
          </a:p>
          <a:p>
            <a:endParaRPr lang="en-US" dirty="0"/>
          </a:p>
        </p:txBody>
      </p:sp>
    </p:spTree>
    <p:extLst>
      <p:ext uri="{BB962C8B-B14F-4D97-AF65-F5344CB8AC3E}">
        <p14:creationId xmlns:p14="http://schemas.microsoft.com/office/powerpoint/2010/main" val="2313142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3431" y="617153"/>
            <a:ext cx="10058400" cy="1609344"/>
          </a:xfrm>
        </p:spPr>
        <p:txBody>
          <a:bodyPr>
            <a:normAutofit fontScale="90000"/>
          </a:bodyPr>
          <a:lstStyle/>
          <a:p>
            <a:r>
              <a:rPr lang="en-US" u="sng" dirty="0"/>
              <a:t>Positive Thoughts </a:t>
            </a:r>
            <a:br>
              <a:rPr lang="en-US" dirty="0"/>
            </a:br>
            <a:r>
              <a:rPr lang="en-US" sz="3100" dirty="0">
                <a:solidFill>
                  <a:schemeClr val="accent2">
                    <a:lumMod val="60000"/>
                    <a:lumOff val="40000"/>
                  </a:schemeClr>
                </a:solidFill>
              </a:rPr>
              <a:t>(Perception of Probable Improvements)</a:t>
            </a:r>
            <a:br>
              <a:rPr lang="en-US" dirty="0">
                <a:solidFill>
                  <a:schemeClr val="tx1">
                    <a:lumMod val="95000"/>
                    <a:lumOff val="5000"/>
                  </a:schemeClr>
                </a:solidFill>
              </a:rPr>
            </a:br>
            <a:endParaRPr lang="en-US" dirty="0"/>
          </a:p>
        </p:txBody>
      </p:sp>
      <p:pic>
        <p:nvPicPr>
          <p:cNvPr id="4" name="Content Placeholder 3"/>
          <p:cNvPicPr>
            <a:picLocks noGrp="1" noChangeAspect="1"/>
          </p:cNvPicPr>
          <p:nvPr>
            <p:ph idx="1"/>
          </p:nvPr>
        </p:nvPicPr>
        <p:blipFill>
          <a:blip r:embed="rId2"/>
          <a:stretch>
            <a:fillRect/>
          </a:stretch>
        </p:blipFill>
        <p:spPr>
          <a:xfrm>
            <a:off x="3398308" y="2120900"/>
            <a:ext cx="5401733" cy="4051300"/>
          </a:xfrm>
        </p:spPr>
      </p:pic>
      <p:sp>
        <p:nvSpPr>
          <p:cNvPr id="5" name="TextBox 4"/>
          <p:cNvSpPr txBox="1"/>
          <p:nvPr/>
        </p:nvSpPr>
        <p:spPr>
          <a:xfrm>
            <a:off x="9395791" y="6304722"/>
            <a:ext cx="1934817" cy="369332"/>
          </a:xfrm>
          <a:prstGeom prst="rect">
            <a:avLst/>
          </a:prstGeom>
          <a:noFill/>
        </p:spPr>
        <p:txBody>
          <a:bodyPr wrap="square" rtlCol="0">
            <a:spAutoFit/>
          </a:bodyPr>
          <a:lstStyle/>
          <a:p>
            <a:r>
              <a:rPr lang="en-US" dirty="0"/>
              <a:t>Empowerment</a:t>
            </a:r>
          </a:p>
        </p:txBody>
      </p:sp>
    </p:spTree>
    <p:extLst>
      <p:ext uri="{BB962C8B-B14F-4D97-AF65-F5344CB8AC3E}">
        <p14:creationId xmlns:p14="http://schemas.microsoft.com/office/powerpoint/2010/main" val="3773323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Transition Skills are taught through ceremony</a:t>
            </a:r>
          </a:p>
        </p:txBody>
      </p:sp>
      <p:pic>
        <p:nvPicPr>
          <p:cNvPr id="4" name="Content Placeholder 3"/>
          <p:cNvPicPr>
            <a:picLocks noGrp="1" noChangeAspect="1"/>
          </p:cNvPicPr>
          <p:nvPr>
            <p:ph idx="1"/>
          </p:nvPr>
        </p:nvPicPr>
        <p:blipFill>
          <a:blip r:embed="rId2"/>
          <a:stretch>
            <a:fillRect/>
          </a:stretch>
        </p:blipFill>
        <p:spPr>
          <a:xfrm>
            <a:off x="6414051" y="1511299"/>
            <a:ext cx="4187688" cy="4916004"/>
          </a:xfrm>
        </p:spPr>
      </p:pic>
      <p:sp>
        <p:nvSpPr>
          <p:cNvPr id="5" name="TextBox 4"/>
          <p:cNvSpPr txBox="1"/>
          <p:nvPr/>
        </p:nvSpPr>
        <p:spPr>
          <a:xfrm>
            <a:off x="1722783" y="2756452"/>
            <a:ext cx="4691268" cy="3170099"/>
          </a:xfrm>
          <a:prstGeom prst="rect">
            <a:avLst/>
          </a:prstGeom>
          <a:noFill/>
        </p:spPr>
        <p:txBody>
          <a:bodyPr wrap="square" rtlCol="0">
            <a:spAutoFit/>
          </a:bodyPr>
          <a:lstStyle/>
          <a:p>
            <a:r>
              <a:rPr lang="en-US" sz="4000" dirty="0"/>
              <a:t>Acknowledge</a:t>
            </a:r>
          </a:p>
          <a:p>
            <a:r>
              <a:rPr lang="en-US" sz="4000" dirty="0"/>
              <a:t>    </a:t>
            </a:r>
            <a:r>
              <a:rPr lang="en-US" sz="4000" dirty="0">
                <a:solidFill>
                  <a:srgbClr val="00B0F0"/>
                </a:solidFill>
              </a:rPr>
              <a:t>Connection</a:t>
            </a:r>
          </a:p>
          <a:p>
            <a:r>
              <a:rPr lang="en-US" sz="4000" dirty="0"/>
              <a:t>Eat </a:t>
            </a:r>
            <a:r>
              <a:rPr lang="en-US" sz="4000" dirty="0">
                <a:solidFill>
                  <a:srgbClr val="00B050"/>
                </a:solidFill>
              </a:rPr>
              <a:t>Plant</a:t>
            </a:r>
            <a:r>
              <a:rPr lang="en-US" sz="4000" dirty="0"/>
              <a:t> Foods</a:t>
            </a:r>
          </a:p>
          <a:p>
            <a:r>
              <a:rPr lang="en-US" sz="4000" dirty="0"/>
              <a:t> </a:t>
            </a:r>
            <a:r>
              <a:rPr lang="en-US" sz="4000" dirty="0">
                <a:solidFill>
                  <a:schemeClr val="accent1"/>
                </a:solidFill>
              </a:rPr>
              <a:t>Pray</a:t>
            </a:r>
          </a:p>
          <a:p>
            <a:r>
              <a:rPr lang="en-US" sz="4000" dirty="0"/>
              <a:t>		</a:t>
            </a:r>
            <a:r>
              <a:rPr lang="en-US" sz="4000" dirty="0">
                <a:solidFill>
                  <a:schemeClr val="accent2">
                    <a:lumMod val="60000"/>
                    <a:lumOff val="40000"/>
                  </a:schemeClr>
                </a:solidFill>
              </a:rPr>
              <a:t>LOVE </a:t>
            </a:r>
            <a:r>
              <a:rPr lang="en-US" sz="4000" dirty="0"/>
              <a:t>Greatly</a:t>
            </a:r>
          </a:p>
        </p:txBody>
      </p:sp>
    </p:spTree>
    <p:extLst>
      <p:ext uri="{BB962C8B-B14F-4D97-AF65-F5344CB8AC3E}">
        <p14:creationId xmlns:p14="http://schemas.microsoft.com/office/powerpoint/2010/main" val="1650993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Brought to you by…..</a:t>
            </a:r>
          </a:p>
        </p:txBody>
      </p:sp>
      <p:pic>
        <p:nvPicPr>
          <p:cNvPr id="4" name="Content Placeholder 3"/>
          <p:cNvPicPr>
            <a:picLocks noGrp="1" noChangeAspect="1"/>
          </p:cNvPicPr>
          <p:nvPr>
            <p:ph idx="1"/>
          </p:nvPr>
        </p:nvPicPr>
        <p:blipFill>
          <a:blip r:embed="rId2"/>
          <a:stretch>
            <a:fillRect/>
          </a:stretch>
        </p:blipFill>
        <p:spPr>
          <a:xfrm>
            <a:off x="1292846" y="2417341"/>
            <a:ext cx="4336253" cy="4051300"/>
          </a:xfrm>
        </p:spPr>
      </p:pic>
      <p:pic>
        <p:nvPicPr>
          <p:cNvPr id="6" name="Picture 5"/>
          <p:cNvPicPr>
            <a:picLocks noChangeAspect="1"/>
          </p:cNvPicPr>
          <p:nvPr/>
        </p:nvPicPr>
        <p:blipFill>
          <a:blip r:embed="rId3"/>
          <a:stretch>
            <a:fillRect/>
          </a:stretch>
        </p:blipFill>
        <p:spPr>
          <a:xfrm>
            <a:off x="5708299" y="2515815"/>
            <a:ext cx="5419949" cy="3498619"/>
          </a:xfrm>
          <a:prstGeom prst="rect">
            <a:avLst/>
          </a:prstGeom>
        </p:spPr>
      </p:pic>
    </p:spTree>
    <p:extLst>
      <p:ext uri="{BB962C8B-B14F-4D97-AF65-F5344CB8AC3E}">
        <p14:creationId xmlns:p14="http://schemas.microsoft.com/office/powerpoint/2010/main" val="42322999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46</TotalTime>
  <Words>264</Words>
  <Application>Microsoft Office PowerPoint</Application>
  <PresentationFormat>Widescreen</PresentationFormat>
  <Paragraphs>41</Paragraphs>
  <Slides>9</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Rockwell</vt:lpstr>
      <vt:lpstr>Rockwell Condensed</vt:lpstr>
      <vt:lpstr>Wingdings</vt:lpstr>
      <vt:lpstr>Wood Type</vt:lpstr>
      <vt:lpstr>5 factors of Stress &amp; overcoming stress through positive Actions </vt:lpstr>
      <vt:lpstr>5 factors of stress</vt:lpstr>
      <vt:lpstr>Taking each step in Gratitude (Prayer) </vt:lpstr>
      <vt:lpstr>Ceremony (Isolation)</vt:lpstr>
      <vt:lpstr>Volunteer Work</vt:lpstr>
      <vt:lpstr>Empowerment</vt:lpstr>
      <vt:lpstr>Positive Thoughts  (Perception of Probable Improvements) </vt:lpstr>
      <vt:lpstr>Transition Skills are taught through ceremony</vt:lpstr>
      <vt:lpstr>Brought to you 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Psychology of Stress</dc:title>
  <dc:creator>Nancy Kochis</dc:creator>
  <cp:lastModifiedBy>Nancy Kochis</cp:lastModifiedBy>
  <cp:revision>6</cp:revision>
  <dcterms:created xsi:type="dcterms:W3CDTF">2016-05-14T16:14:10Z</dcterms:created>
  <dcterms:modified xsi:type="dcterms:W3CDTF">2016-05-14T17:22:03Z</dcterms:modified>
</cp:coreProperties>
</file>